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91"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 id="289" r:id="rId35"/>
    <p:sldId id="290" r:id="rId36"/>
    <p:sldId id="292"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2" autoAdjust="0"/>
    <p:restoredTop sz="94660"/>
  </p:normalViewPr>
  <p:slideViewPr>
    <p:cSldViewPr snapToGrid="0">
      <p:cViewPr varScale="1">
        <p:scale>
          <a:sx n="99" d="100"/>
          <a:sy n="99" d="100"/>
        </p:scale>
        <p:origin x="78"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63E0BA-A301-49B3-9A05-E728A68107EA}"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3F2C1-5659-4A2B-AF5C-072142E6FBBD}" type="slidenum">
              <a:rPr lang="en-US" smtClean="0"/>
              <a:t>‹#›</a:t>
            </a:fld>
            <a:endParaRPr lang="en-US"/>
          </a:p>
        </p:txBody>
      </p:sp>
    </p:spTree>
    <p:extLst>
      <p:ext uri="{BB962C8B-B14F-4D97-AF65-F5344CB8AC3E}">
        <p14:creationId xmlns:p14="http://schemas.microsoft.com/office/powerpoint/2010/main" val="1935581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3E0BA-A301-49B3-9A05-E728A68107EA}"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3F2C1-5659-4A2B-AF5C-072142E6FBBD}" type="slidenum">
              <a:rPr lang="en-US" smtClean="0"/>
              <a:t>‹#›</a:t>
            </a:fld>
            <a:endParaRPr lang="en-US"/>
          </a:p>
        </p:txBody>
      </p:sp>
    </p:spTree>
    <p:extLst>
      <p:ext uri="{BB962C8B-B14F-4D97-AF65-F5344CB8AC3E}">
        <p14:creationId xmlns:p14="http://schemas.microsoft.com/office/powerpoint/2010/main" val="2811553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3E0BA-A301-49B3-9A05-E728A68107EA}"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3F2C1-5659-4A2B-AF5C-072142E6FBBD}" type="slidenum">
              <a:rPr lang="en-US" smtClean="0"/>
              <a:t>‹#›</a:t>
            </a:fld>
            <a:endParaRPr lang="en-US"/>
          </a:p>
        </p:txBody>
      </p:sp>
    </p:spTree>
    <p:extLst>
      <p:ext uri="{BB962C8B-B14F-4D97-AF65-F5344CB8AC3E}">
        <p14:creationId xmlns:p14="http://schemas.microsoft.com/office/powerpoint/2010/main" val="2149610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3E0BA-A301-49B3-9A05-E728A68107EA}"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3F2C1-5659-4A2B-AF5C-072142E6FBBD}" type="slidenum">
              <a:rPr lang="en-US" smtClean="0"/>
              <a:t>‹#›</a:t>
            </a:fld>
            <a:endParaRPr lang="en-US"/>
          </a:p>
        </p:txBody>
      </p:sp>
    </p:spTree>
    <p:extLst>
      <p:ext uri="{BB962C8B-B14F-4D97-AF65-F5344CB8AC3E}">
        <p14:creationId xmlns:p14="http://schemas.microsoft.com/office/powerpoint/2010/main" val="3105814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63E0BA-A301-49B3-9A05-E728A68107EA}"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B3F2C1-5659-4A2B-AF5C-072142E6FBBD}" type="slidenum">
              <a:rPr lang="en-US" smtClean="0"/>
              <a:t>‹#›</a:t>
            </a:fld>
            <a:endParaRPr lang="en-US"/>
          </a:p>
        </p:txBody>
      </p:sp>
    </p:spTree>
    <p:extLst>
      <p:ext uri="{BB962C8B-B14F-4D97-AF65-F5344CB8AC3E}">
        <p14:creationId xmlns:p14="http://schemas.microsoft.com/office/powerpoint/2010/main" val="1812321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63E0BA-A301-49B3-9A05-E728A68107EA}"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3F2C1-5659-4A2B-AF5C-072142E6FBBD}" type="slidenum">
              <a:rPr lang="en-US" smtClean="0"/>
              <a:t>‹#›</a:t>
            </a:fld>
            <a:endParaRPr lang="en-US"/>
          </a:p>
        </p:txBody>
      </p:sp>
    </p:spTree>
    <p:extLst>
      <p:ext uri="{BB962C8B-B14F-4D97-AF65-F5344CB8AC3E}">
        <p14:creationId xmlns:p14="http://schemas.microsoft.com/office/powerpoint/2010/main" val="1503225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63E0BA-A301-49B3-9A05-E728A68107EA}" type="datetimeFigureOut">
              <a:rPr lang="en-US" smtClean="0"/>
              <a:t>11/2/2015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B3F2C1-5659-4A2B-AF5C-072142E6FBBD}" type="slidenum">
              <a:rPr lang="en-US" smtClean="0"/>
              <a:t>‹#›</a:t>
            </a:fld>
            <a:endParaRPr lang="en-US"/>
          </a:p>
        </p:txBody>
      </p:sp>
    </p:spTree>
    <p:extLst>
      <p:ext uri="{BB962C8B-B14F-4D97-AF65-F5344CB8AC3E}">
        <p14:creationId xmlns:p14="http://schemas.microsoft.com/office/powerpoint/2010/main" val="1435528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63E0BA-A301-49B3-9A05-E728A68107EA}" type="datetimeFigureOut">
              <a:rPr lang="en-US" smtClean="0"/>
              <a:t>11/2/2015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B3F2C1-5659-4A2B-AF5C-072142E6FBBD}" type="slidenum">
              <a:rPr lang="en-US" smtClean="0"/>
              <a:t>‹#›</a:t>
            </a:fld>
            <a:endParaRPr lang="en-US"/>
          </a:p>
        </p:txBody>
      </p:sp>
    </p:spTree>
    <p:extLst>
      <p:ext uri="{BB962C8B-B14F-4D97-AF65-F5344CB8AC3E}">
        <p14:creationId xmlns:p14="http://schemas.microsoft.com/office/powerpoint/2010/main" val="3789256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3E0BA-A301-49B3-9A05-E728A68107EA}"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B3F2C1-5659-4A2B-AF5C-072142E6FBBD}" type="slidenum">
              <a:rPr lang="en-US" smtClean="0"/>
              <a:t>‹#›</a:t>
            </a:fld>
            <a:endParaRPr lang="en-US"/>
          </a:p>
        </p:txBody>
      </p:sp>
    </p:spTree>
    <p:extLst>
      <p:ext uri="{BB962C8B-B14F-4D97-AF65-F5344CB8AC3E}">
        <p14:creationId xmlns:p14="http://schemas.microsoft.com/office/powerpoint/2010/main" val="2544355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3E0BA-A301-49B3-9A05-E728A68107EA}"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3F2C1-5659-4A2B-AF5C-072142E6FBBD}" type="slidenum">
              <a:rPr lang="en-US" smtClean="0"/>
              <a:t>‹#›</a:t>
            </a:fld>
            <a:endParaRPr lang="en-US"/>
          </a:p>
        </p:txBody>
      </p:sp>
    </p:spTree>
    <p:extLst>
      <p:ext uri="{BB962C8B-B14F-4D97-AF65-F5344CB8AC3E}">
        <p14:creationId xmlns:p14="http://schemas.microsoft.com/office/powerpoint/2010/main" val="612024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3E0BA-A301-49B3-9A05-E728A68107EA}"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B3F2C1-5659-4A2B-AF5C-072142E6FBBD}" type="slidenum">
              <a:rPr lang="en-US" smtClean="0"/>
              <a:t>‹#›</a:t>
            </a:fld>
            <a:endParaRPr lang="en-US"/>
          </a:p>
        </p:txBody>
      </p:sp>
    </p:spTree>
    <p:extLst>
      <p:ext uri="{BB962C8B-B14F-4D97-AF65-F5344CB8AC3E}">
        <p14:creationId xmlns:p14="http://schemas.microsoft.com/office/powerpoint/2010/main" val="16818532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3E0BA-A301-49B3-9A05-E728A68107EA}" type="datetimeFigureOut">
              <a:rPr lang="en-US" smtClean="0"/>
              <a:t>11/2/2015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3F2C1-5659-4A2B-AF5C-072142E6FBBD}" type="slidenum">
              <a:rPr lang="en-US" smtClean="0"/>
              <a:t>‹#›</a:t>
            </a:fld>
            <a:endParaRPr lang="en-US"/>
          </a:p>
        </p:txBody>
      </p:sp>
    </p:spTree>
    <p:extLst>
      <p:ext uri="{BB962C8B-B14F-4D97-AF65-F5344CB8AC3E}">
        <p14:creationId xmlns:p14="http://schemas.microsoft.com/office/powerpoint/2010/main" val="1652212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t>CONSPIRE 2014</a:t>
            </a:r>
            <a:endParaRPr lang="en-US" sz="6600" dirty="0"/>
          </a:p>
        </p:txBody>
      </p:sp>
      <p:sp>
        <p:nvSpPr>
          <p:cNvPr id="3" name="Subtitle 2"/>
          <p:cNvSpPr>
            <a:spLocks noGrp="1"/>
          </p:cNvSpPr>
          <p:nvPr>
            <p:ph type="subTitle" idx="1"/>
          </p:nvPr>
        </p:nvSpPr>
        <p:spPr/>
        <p:txBody>
          <a:bodyPr>
            <a:normAutofit/>
          </a:bodyPr>
          <a:lstStyle/>
          <a:p>
            <a:r>
              <a:rPr lang="en-US" sz="7200" dirty="0" smtClean="0"/>
              <a:t>Rob Bell</a:t>
            </a:r>
            <a:endParaRPr lang="en-US" sz="7200" dirty="0"/>
          </a:p>
        </p:txBody>
      </p:sp>
      <p:sp>
        <p:nvSpPr>
          <p:cNvPr id="4" name="Rectangle 3"/>
          <p:cNvSpPr/>
          <p:nvPr/>
        </p:nvSpPr>
        <p:spPr>
          <a:xfrm>
            <a:off x="4636305" y="5845866"/>
            <a:ext cx="2919389" cy="646331"/>
          </a:xfrm>
          <a:prstGeom prst="rect">
            <a:avLst/>
          </a:prstGeom>
        </p:spPr>
        <p:txBody>
          <a:bodyPr wrap="none">
            <a:spAutoFit/>
          </a:bodyPr>
          <a:lstStyle/>
          <a:p>
            <a:r>
              <a:rPr lang="en-US" dirty="0"/>
              <a:t>Copyright © 2014 </a:t>
            </a:r>
            <a:r>
              <a:rPr lang="en-US" dirty="0" smtClean="0"/>
              <a:t>Rob Bell</a:t>
            </a:r>
          </a:p>
          <a:p>
            <a:pPr algn="ctr"/>
            <a:r>
              <a:rPr lang="en-US" dirty="0"/>
              <a:t>r</a:t>
            </a:r>
            <a:r>
              <a:rPr lang="en-US" dirty="0" smtClean="0"/>
              <a:t>obbell.com</a:t>
            </a:r>
            <a:endParaRPr lang="en-US" dirty="0"/>
          </a:p>
        </p:txBody>
      </p:sp>
    </p:spTree>
    <p:extLst>
      <p:ext uri="{BB962C8B-B14F-4D97-AF65-F5344CB8AC3E}">
        <p14:creationId xmlns:p14="http://schemas.microsoft.com/office/powerpoint/2010/main" val="2715115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542" y="2677885"/>
            <a:ext cx="10515600" cy="3858305"/>
          </a:xfrm>
        </p:spPr>
        <p:txBody>
          <a:bodyPr>
            <a:normAutofit/>
          </a:bodyPr>
          <a:lstStyle/>
          <a:p>
            <a:pPr marL="0" indent="0" algn="ctr">
              <a:buNone/>
            </a:pPr>
            <a:r>
              <a:rPr lang="en-US" sz="6000" dirty="0" err="1" smtClean="0"/>
              <a:t>perichoresis</a:t>
            </a:r>
            <a:endParaRPr lang="en-US" sz="6000" dirty="0"/>
          </a:p>
        </p:txBody>
      </p:sp>
    </p:spTree>
    <p:extLst>
      <p:ext uri="{BB962C8B-B14F-4D97-AF65-F5344CB8AC3E}">
        <p14:creationId xmlns:p14="http://schemas.microsoft.com/office/powerpoint/2010/main" val="17987927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542" y="2677885"/>
            <a:ext cx="10515600" cy="3858305"/>
          </a:xfrm>
        </p:spPr>
        <p:txBody>
          <a:bodyPr>
            <a:normAutofit/>
          </a:bodyPr>
          <a:lstStyle/>
          <a:p>
            <a:pPr marL="0" indent="0" algn="ctr">
              <a:buNone/>
            </a:pPr>
            <a:r>
              <a:rPr lang="en-US" sz="4800" dirty="0" smtClean="0"/>
              <a:t>Now, a bit from quantum physics….</a:t>
            </a:r>
            <a:endParaRPr lang="en-US" sz="4800" dirty="0"/>
          </a:p>
        </p:txBody>
      </p:sp>
    </p:spTree>
    <p:extLst>
      <p:ext uri="{BB962C8B-B14F-4D97-AF65-F5344CB8AC3E}">
        <p14:creationId xmlns:p14="http://schemas.microsoft.com/office/powerpoint/2010/main" val="3015936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856" y="1415143"/>
            <a:ext cx="11179629" cy="4348162"/>
          </a:xfrm>
        </p:spPr>
        <p:txBody>
          <a:bodyPr>
            <a:normAutofit/>
          </a:bodyPr>
          <a:lstStyle/>
          <a:p>
            <a:pPr marL="0" indent="0" algn="ctr">
              <a:buNone/>
            </a:pPr>
            <a:r>
              <a:rPr lang="en-US" sz="4800" dirty="0"/>
              <a:t>energy in </a:t>
            </a:r>
            <a:r>
              <a:rPr lang="en-US" sz="4800" dirty="0" smtClean="0"/>
              <a:t>relationship</a:t>
            </a:r>
          </a:p>
          <a:p>
            <a:pPr marL="0" indent="0" algn="ctr">
              <a:buNone/>
            </a:pPr>
            <a:endParaRPr lang="en-US" sz="4400" dirty="0"/>
          </a:p>
          <a:p>
            <a:pPr marL="0" indent="0" algn="ctr">
              <a:buNone/>
            </a:pPr>
            <a:r>
              <a:rPr lang="en-US" sz="4800" dirty="0"/>
              <a:t>physical is spiritual?</a:t>
            </a:r>
            <a:endParaRPr lang="en-US" sz="4400" dirty="0"/>
          </a:p>
          <a:p>
            <a:pPr marL="0" indent="0" algn="ctr">
              <a:buNone/>
            </a:pPr>
            <a:endParaRPr lang="en-US" sz="4800" dirty="0" smtClean="0"/>
          </a:p>
          <a:p>
            <a:pPr marL="0" indent="0" algn="ctr">
              <a:buNone/>
            </a:pPr>
            <a:r>
              <a:rPr lang="en-US" sz="4800" dirty="0" smtClean="0"/>
              <a:t>material/immaterial</a:t>
            </a:r>
            <a:endParaRPr lang="en-US" sz="4400" dirty="0"/>
          </a:p>
        </p:txBody>
      </p:sp>
    </p:spTree>
    <p:extLst>
      <p:ext uri="{BB962C8B-B14F-4D97-AF65-F5344CB8AC3E}">
        <p14:creationId xmlns:p14="http://schemas.microsoft.com/office/powerpoint/2010/main" val="3229109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9173" y="707572"/>
            <a:ext cx="8763000" cy="5491162"/>
          </a:xfrm>
        </p:spPr>
        <p:txBody>
          <a:bodyPr>
            <a:normAutofit/>
          </a:bodyPr>
          <a:lstStyle/>
          <a:p>
            <a:pPr marL="0" indent="0">
              <a:buNone/>
            </a:pPr>
            <a:r>
              <a:rPr lang="en-US" sz="4400" dirty="0"/>
              <a:t>There’s getting it right and then there’s entering in to the flow</a:t>
            </a:r>
            <a:r>
              <a:rPr lang="en-US" sz="4400" dirty="0" smtClean="0"/>
              <a:t>...</a:t>
            </a:r>
          </a:p>
          <a:p>
            <a:pPr marL="0" indent="0">
              <a:buNone/>
            </a:pPr>
            <a:endParaRPr lang="en-US" sz="4000" dirty="0"/>
          </a:p>
          <a:p>
            <a:pPr marL="0" indent="0">
              <a:buNone/>
            </a:pPr>
            <a:r>
              <a:rPr lang="en-US" sz="4400" dirty="0"/>
              <a:t>There’s analyzing and then there’s enjoying...</a:t>
            </a:r>
            <a:endParaRPr lang="en-US" sz="4000" dirty="0"/>
          </a:p>
          <a:p>
            <a:pPr marL="0" indent="0">
              <a:buNone/>
            </a:pPr>
            <a:endParaRPr lang="en-US" sz="4400" dirty="0" smtClean="0"/>
          </a:p>
          <a:p>
            <a:pPr marL="0" indent="0">
              <a:buNone/>
            </a:pPr>
            <a:r>
              <a:rPr lang="en-US" sz="4400" dirty="0" smtClean="0"/>
              <a:t>There’s </a:t>
            </a:r>
            <a:r>
              <a:rPr lang="en-US" sz="4400" dirty="0"/>
              <a:t>believing and acting and then there’s </a:t>
            </a:r>
            <a:r>
              <a:rPr lang="en-US" sz="4400" i="1" dirty="0"/>
              <a:t>seeing...</a:t>
            </a:r>
            <a:endParaRPr lang="en-US" sz="4000" dirty="0"/>
          </a:p>
        </p:txBody>
      </p:sp>
    </p:spTree>
    <p:extLst>
      <p:ext uri="{BB962C8B-B14F-4D97-AF65-F5344CB8AC3E}">
        <p14:creationId xmlns:p14="http://schemas.microsoft.com/office/powerpoint/2010/main" val="3726389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8714" y="653143"/>
            <a:ext cx="11016343" cy="5834743"/>
          </a:xfrm>
        </p:spPr>
        <p:txBody>
          <a:bodyPr>
            <a:normAutofit fontScale="32500" lnSpcReduction="20000"/>
          </a:bodyPr>
          <a:lstStyle/>
          <a:p>
            <a:pPr marL="0" indent="0" algn="ctr">
              <a:buNone/>
            </a:pPr>
            <a:r>
              <a:rPr lang="en-US" sz="9800" dirty="0" err="1"/>
              <a:t>Frederich</a:t>
            </a:r>
            <a:r>
              <a:rPr lang="en-US" sz="9800" dirty="0"/>
              <a:t> </a:t>
            </a:r>
            <a:r>
              <a:rPr lang="en-US" sz="9800" dirty="0" err="1" smtClean="0"/>
              <a:t>Buechner</a:t>
            </a:r>
            <a:endParaRPr lang="en-US" sz="9800" dirty="0" smtClean="0"/>
          </a:p>
          <a:p>
            <a:pPr marL="0" indent="0" algn="ctr">
              <a:buNone/>
            </a:pPr>
            <a:endParaRPr lang="en-US" sz="4400" dirty="0" smtClean="0"/>
          </a:p>
          <a:p>
            <a:pPr marL="0" indent="0" algn="ctr">
              <a:buNone/>
            </a:pPr>
            <a:endParaRPr lang="en-US" sz="4400" dirty="0"/>
          </a:p>
          <a:p>
            <a:pPr marL="0" indent="0">
              <a:lnSpc>
                <a:spcPct val="120000"/>
              </a:lnSpc>
              <a:buNone/>
            </a:pPr>
            <a:r>
              <a:rPr lang="en-US" sz="7000" dirty="0"/>
              <a:t>MOST OF THE TIME we tend to think of life as a neutral kind of thing, I suppose. We are born into it one fine day, given life, and in itself life is neither good nor bad except as we make it so by the way that we live it. We may make a full life for ourselves or an empty life, but no matter what we make of it, the common view is that life itself, whatever life is, does not care one way or another any more than the ocean cares whether we swim in it or drown in it. In honesty one has to admit that a great deal of the evidence supports such a view. But rightly or wrongly, the Christian faith flatly contradicts it. To say that God is spirit is to say that life does care</a:t>
            </a:r>
            <a:r>
              <a:rPr lang="en-US" sz="7000" dirty="0" smtClean="0"/>
              <a:t>, that </a:t>
            </a:r>
            <a:r>
              <a:rPr lang="en-US" sz="7000" dirty="0"/>
              <a:t>the life-giving power that life itself comes from is not indifferent as to whether we sink or swim. It wants us to swim. It is to say that whether you call this life-giving power the Spirit of God or Reality or the Life Force or anything else, its most basic characteristic is that it wishes us well and is at work toward that end.</a:t>
            </a:r>
          </a:p>
        </p:txBody>
      </p:sp>
    </p:spTree>
    <p:extLst>
      <p:ext uri="{BB962C8B-B14F-4D97-AF65-F5344CB8AC3E}">
        <p14:creationId xmlns:p14="http://schemas.microsoft.com/office/powerpoint/2010/main" val="3570833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2" y="1116239"/>
            <a:ext cx="10515600" cy="4435475"/>
          </a:xfrm>
        </p:spPr>
        <p:txBody>
          <a:bodyPr>
            <a:noAutofit/>
          </a:bodyPr>
          <a:lstStyle/>
          <a:p>
            <a:pPr algn="ctr"/>
            <a:r>
              <a:rPr lang="en-US" sz="8000" dirty="0" smtClean="0"/>
              <a:t>God</a:t>
            </a:r>
            <a:br>
              <a:rPr lang="en-US" sz="8000" dirty="0" smtClean="0"/>
            </a:br>
            <a:r>
              <a:rPr lang="en-US" sz="8000" dirty="0" smtClean="0"/>
              <a:t>Jesus</a:t>
            </a:r>
            <a:br>
              <a:rPr lang="en-US" sz="8000" dirty="0" smtClean="0"/>
            </a:br>
            <a:r>
              <a:rPr lang="en-US" sz="8000" dirty="0" smtClean="0"/>
              <a:t>You</a:t>
            </a:r>
            <a:endParaRPr lang="en-US" sz="8000" dirty="0"/>
          </a:p>
        </p:txBody>
      </p:sp>
    </p:spTree>
    <p:extLst>
      <p:ext uri="{BB962C8B-B14F-4D97-AF65-F5344CB8AC3E}">
        <p14:creationId xmlns:p14="http://schemas.microsoft.com/office/powerpoint/2010/main" val="3326083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nline imag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3950" y="77771"/>
            <a:ext cx="4674507" cy="6780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9785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6914" y="1230086"/>
            <a:ext cx="9590315" cy="5306104"/>
          </a:xfrm>
        </p:spPr>
        <p:txBody>
          <a:bodyPr>
            <a:normAutofit/>
          </a:bodyPr>
          <a:lstStyle/>
          <a:p>
            <a:pPr marL="0" indent="0">
              <a:buNone/>
            </a:pPr>
            <a:r>
              <a:rPr lang="en-US" sz="4400" dirty="0"/>
              <a:t>When he had said this, he showed them his hands and feet. </a:t>
            </a:r>
            <a:endParaRPr lang="en-US" sz="4400" dirty="0" smtClean="0"/>
          </a:p>
          <a:p>
            <a:pPr marL="0" indent="0">
              <a:buNone/>
            </a:pPr>
            <a:r>
              <a:rPr lang="en-US" sz="4400" dirty="0" smtClean="0"/>
              <a:t>And </a:t>
            </a:r>
            <a:r>
              <a:rPr lang="en-US" sz="4400" dirty="0"/>
              <a:t>while they still did not believe it because of joy and amazement, </a:t>
            </a:r>
            <a:endParaRPr lang="en-US" sz="4400" dirty="0" smtClean="0"/>
          </a:p>
          <a:p>
            <a:pPr marL="0" indent="0">
              <a:buNone/>
            </a:pPr>
            <a:r>
              <a:rPr lang="en-US" sz="4400" dirty="0" smtClean="0"/>
              <a:t>he </a:t>
            </a:r>
            <a:r>
              <a:rPr lang="en-US" sz="4400" dirty="0"/>
              <a:t>asked </a:t>
            </a:r>
            <a:r>
              <a:rPr lang="en-US" sz="4400" dirty="0" smtClean="0"/>
              <a:t>them, “Do </a:t>
            </a:r>
            <a:r>
              <a:rPr lang="en-US" sz="4400" dirty="0"/>
              <a:t>you have anything here to eat</a:t>
            </a:r>
            <a:r>
              <a:rPr lang="en-US" sz="4400" dirty="0" smtClean="0"/>
              <a:t>?”</a:t>
            </a:r>
            <a:r>
              <a:rPr lang="en-US" sz="4400" dirty="0"/>
              <a:t> </a:t>
            </a:r>
          </a:p>
        </p:txBody>
      </p:sp>
    </p:spTree>
    <p:extLst>
      <p:ext uri="{BB962C8B-B14F-4D97-AF65-F5344CB8AC3E}">
        <p14:creationId xmlns:p14="http://schemas.microsoft.com/office/powerpoint/2010/main" val="3974815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83227" y="1730829"/>
            <a:ext cx="8697687" cy="5033961"/>
          </a:xfrm>
        </p:spPr>
        <p:txBody>
          <a:bodyPr>
            <a:normAutofit/>
          </a:bodyPr>
          <a:lstStyle/>
          <a:p>
            <a:pPr marL="0" indent="0">
              <a:lnSpc>
                <a:spcPct val="100000"/>
              </a:lnSpc>
              <a:buNone/>
            </a:pPr>
            <a:r>
              <a:rPr lang="en-US" sz="4400" dirty="0"/>
              <a:t>If you have experienced the worst </a:t>
            </a:r>
            <a:r>
              <a:rPr lang="en-US" sz="4400" dirty="0" smtClean="0"/>
              <a:t>that </a:t>
            </a:r>
            <a:r>
              <a:rPr lang="en-US" sz="4400" dirty="0"/>
              <a:t>a human being could possibly endure and you survive it, </a:t>
            </a:r>
            <a:r>
              <a:rPr lang="en-US" sz="4400" dirty="0" smtClean="0"/>
              <a:t>you </a:t>
            </a:r>
            <a:r>
              <a:rPr lang="en-US" sz="4400" dirty="0"/>
              <a:t>are one dangerous person. </a:t>
            </a:r>
          </a:p>
        </p:txBody>
      </p:sp>
    </p:spTree>
    <p:extLst>
      <p:ext uri="{BB962C8B-B14F-4D97-AF65-F5344CB8AC3E}">
        <p14:creationId xmlns:p14="http://schemas.microsoft.com/office/powerpoint/2010/main" val="2878086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3771" y="1230086"/>
            <a:ext cx="10591799" cy="5306104"/>
          </a:xfrm>
        </p:spPr>
        <p:txBody>
          <a:bodyPr>
            <a:normAutofit/>
          </a:bodyPr>
          <a:lstStyle/>
          <a:p>
            <a:pPr marL="0" indent="0">
              <a:buNone/>
            </a:pPr>
            <a:r>
              <a:rPr lang="en-US" sz="4400" dirty="0"/>
              <a:t>As soon as Jesus was baptized, he went up out of the water. At that moment heaven was opened, and he saw the Spirit of God descending like a dove and alighting on him. And a voice from heaven said, “This is my Son, whom I love, with him I am well pleased.”</a:t>
            </a:r>
          </a:p>
        </p:txBody>
      </p:sp>
    </p:spTree>
    <p:extLst>
      <p:ext uri="{BB962C8B-B14F-4D97-AF65-F5344CB8AC3E}">
        <p14:creationId xmlns:p14="http://schemas.microsoft.com/office/powerpoint/2010/main" val="2696194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2" y="1116239"/>
            <a:ext cx="10515600" cy="4435475"/>
          </a:xfrm>
        </p:spPr>
        <p:txBody>
          <a:bodyPr>
            <a:noAutofit/>
          </a:bodyPr>
          <a:lstStyle/>
          <a:p>
            <a:pPr algn="ctr"/>
            <a:r>
              <a:rPr lang="en-US" sz="8000" dirty="0" smtClean="0"/>
              <a:t>God</a:t>
            </a:r>
            <a:br>
              <a:rPr lang="en-US" sz="8000" dirty="0" smtClean="0"/>
            </a:br>
            <a:r>
              <a:rPr lang="en-US" sz="8000" dirty="0" smtClean="0"/>
              <a:t>Jesus</a:t>
            </a:r>
            <a:br>
              <a:rPr lang="en-US" sz="8000" dirty="0" smtClean="0"/>
            </a:br>
            <a:r>
              <a:rPr lang="en-US" sz="8000" dirty="0" smtClean="0"/>
              <a:t>You</a:t>
            </a:r>
            <a:endParaRPr lang="en-US" sz="8000" dirty="0"/>
          </a:p>
        </p:txBody>
      </p:sp>
    </p:spTree>
    <p:extLst>
      <p:ext uri="{BB962C8B-B14F-4D97-AF65-F5344CB8AC3E}">
        <p14:creationId xmlns:p14="http://schemas.microsoft.com/office/powerpoint/2010/main" val="1411550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3343" y="2046514"/>
            <a:ext cx="8773886" cy="4489675"/>
          </a:xfrm>
        </p:spPr>
        <p:txBody>
          <a:bodyPr>
            <a:normAutofit/>
          </a:bodyPr>
          <a:lstStyle/>
          <a:p>
            <a:pPr marL="0" indent="0" algn="ctr">
              <a:buNone/>
            </a:pPr>
            <a:r>
              <a:rPr lang="en-US" sz="4400" dirty="0"/>
              <a:t>A bit about </a:t>
            </a:r>
            <a:r>
              <a:rPr lang="en-US" sz="4400" dirty="0" smtClean="0"/>
              <a:t>water</a:t>
            </a:r>
          </a:p>
          <a:p>
            <a:pPr marL="0" indent="0" algn="ctr">
              <a:buNone/>
            </a:pPr>
            <a:endParaRPr lang="en-US" sz="4400" dirty="0"/>
          </a:p>
          <a:p>
            <a:pPr marL="0" indent="0" algn="ctr">
              <a:buNone/>
            </a:pPr>
            <a:r>
              <a:rPr lang="en-US" sz="4400" dirty="0"/>
              <a:t>A bit about descending </a:t>
            </a:r>
            <a:r>
              <a:rPr lang="en-US" sz="4400" dirty="0" smtClean="0"/>
              <a:t>like </a:t>
            </a:r>
            <a:r>
              <a:rPr lang="en-US" sz="4400" dirty="0"/>
              <a:t>a dove</a:t>
            </a:r>
          </a:p>
        </p:txBody>
      </p:sp>
    </p:spTree>
    <p:extLst>
      <p:ext uri="{BB962C8B-B14F-4D97-AF65-F5344CB8AC3E}">
        <p14:creationId xmlns:p14="http://schemas.microsoft.com/office/powerpoint/2010/main" val="321903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18457" y="576943"/>
            <a:ext cx="10635343" cy="5959247"/>
          </a:xfrm>
        </p:spPr>
        <p:txBody>
          <a:bodyPr>
            <a:normAutofit fontScale="92500" lnSpcReduction="10000"/>
          </a:bodyPr>
          <a:lstStyle/>
          <a:p>
            <a:pPr marL="0" indent="0" algn="ctr">
              <a:buNone/>
            </a:pPr>
            <a:r>
              <a:rPr lang="en-US" sz="4800" dirty="0"/>
              <a:t>from Mark </a:t>
            </a:r>
            <a:r>
              <a:rPr lang="en-US" sz="4800" dirty="0" smtClean="0"/>
              <a:t>1</a:t>
            </a:r>
          </a:p>
          <a:p>
            <a:pPr marL="0" indent="0" algn="ctr">
              <a:buNone/>
            </a:pPr>
            <a:endParaRPr lang="en-US" sz="4400" dirty="0"/>
          </a:p>
          <a:p>
            <a:pPr marL="0" indent="0">
              <a:buNone/>
            </a:pPr>
            <a:r>
              <a:rPr lang="en-US" sz="4400" dirty="0"/>
              <a:t>Just then a man in their synagogue who was possessed by an evil spirit cried </a:t>
            </a:r>
            <a:r>
              <a:rPr lang="en-US" sz="4400" dirty="0" smtClean="0"/>
              <a:t>out, </a:t>
            </a:r>
            <a:r>
              <a:rPr lang="en-US" sz="4400" dirty="0"/>
              <a:t>“What do you want with us, Jesus of Nazareth? Have you come to destroy us? I know who you </a:t>
            </a:r>
            <a:r>
              <a:rPr lang="en-US" sz="4400" dirty="0" smtClean="0"/>
              <a:t>are—the </a:t>
            </a:r>
            <a:r>
              <a:rPr lang="en-US" sz="4400" dirty="0"/>
              <a:t>Holy One of God</a:t>
            </a:r>
            <a:r>
              <a:rPr lang="en-US" sz="4400" dirty="0" smtClean="0"/>
              <a:t>!”</a:t>
            </a:r>
          </a:p>
          <a:p>
            <a:pPr marL="0" indent="0">
              <a:buNone/>
            </a:pPr>
            <a:endParaRPr lang="en-US" sz="4400" dirty="0"/>
          </a:p>
          <a:p>
            <a:pPr marL="0" indent="0">
              <a:buNone/>
            </a:pPr>
            <a:r>
              <a:rPr lang="en-US" sz="4400" dirty="0"/>
              <a:t>“Be quiet!” said Jesus sternly. “Come out of him.”</a:t>
            </a:r>
          </a:p>
        </p:txBody>
      </p:sp>
    </p:spTree>
    <p:extLst>
      <p:ext uri="{BB962C8B-B14F-4D97-AF65-F5344CB8AC3E}">
        <p14:creationId xmlns:p14="http://schemas.microsoft.com/office/powerpoint/2010/main" val="4088250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543" y="576943"/>
            <a:ext cx="10472057" cy="5959247"/>
          </a:xfrm>
        </p:spPr>
        <p:txBody>
          <a:bodyPr>
            <a:normAutofit/>
          </a:bodyPr>
          <a:lstStyle/>
          <a:p>
            <a:pPr marL="0" indent="0" algn="ctr">
              <a:buNone/>
            </a:pPr>
            <a:r>
              <a:rPr lang="en-US" sz="4400" dirty="0"/>
              <a:t>from Mark </a:t>
            </a:r>
            <a:r>
              <a:rPr lang="en-US" sz="4400" dirty="0" smtClean="0"/>
              <a:t>2</a:t>
            </a:r>
          </a:p>
          <a:p>
            <a:pPr marL="0" indent="0" algn="ctr">
              <a:buNone/>
            </a:pPr>
            <a:endParaRPr lang="en-US" sz="4400" dirty="0"/>
          </a:p>
          <a:p>
            <a:pPr marL="0" indent="0">
              <a:buNone/>
            </a:pPr>
            <a:r>
              <a:rPr lang="en-US" sz="4000" dirty="0"/>
              <a:t>The Pharisees said to him, “</a:t>
            </a:r>
            <a:r>
              <a:rPr lang="en-US" sz="4000" dirty="0" smtClean="0"/>
              <a:t>Look, </a:t>
            </a:r>
            <a:r>
              <a:rPr lang="en-US" sz="4000" dirty="0"/>
              <a:t>why are they doing what is unlawful on the Sabbath</a:t>
            </a:r>
            <a:r>
              <a:rPr lang="en-US" sz="4000" dirty="0" smtClean="0"/>
              <a:t>?”</a:t>
            </a:r>
          </a:p>
          <a:p>
            <a:pPr marL="0" indent="0">
              <a:buNone/>
            </a:pPr>
            <a:endParaRPr lang="en-US" sz="4000" dirty="0"/>
          </a:p>
          <a:p>
            <a:pPr marL="0" indent="0">
              <a:buNone/>
            </a:pPr>
            <a:r>
              <a:rPr lang="en-US" sz="4000" dirty="0"/>
              <a:t>Jesus answered, “Have you never read what David did when he and his companions were hungry and in need?”</a:t>
            </a:r>
          </a:p>
        </p:txBody>
      </p:sp>
    </p:spTree>
    <p:extLst>
      <p:ext uri="{BB962C8B-B14F-4D97-AF65-F5344CB8AC3E}">
        <p14:creationId xmlns:p14="http://schemas.microsoft.com/office/powerpoint/2010/main" val="3565377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543" y="576943"/>
            <a:ext cx="10472057" cy="5959247"/>
          </a:xfrm>
        </p:spPr>
        <p:txBody>
          <a:bodyPr>
            <a:normAutofit fontScale="92500" lnSpcReduction="10000"/>
          </a:bodyPr>
          <a:lstStyle/>
          <a:p>
            <a:pPr marL="0" indent="0" algn="ctr">
              <a:buNone/>
            </a:pPr>
            <a:r>
              <a:rPr lang="en-US" sz="4800" dirty="0"/>
              <a:t>from Luke </a:t>
            </a:r>
            <a:r>
              <a:rPr lang="en-US" sz="4800" dirty="0" smtClean="0"/>
              <a:t>13</a:t>
            </a:r>
          </a:p>
          <a:p>
            <a:pPr marL="0" indent="0" algn="ctr">
              <a:buNone/>
            </a:pPr>
            <a:endParaRPr lang="en-US" sz="4400" dirty="0"/>
          </a:p>
          <a:p>
            <a:pPr marL="0" indent="0">
              <a:buNone/>
            </a:pPr>
            <a:r>
              <a:rPr lang="en-US" sz="4400" dirty="0"/>
              <a:t>At that time some Pharisees came to Jesus and said to him, “Leave this place and go somewhere else. Herod wants to kill you</a:t>
            </a:r>
            <a:r>
              <a:rPr lang="en-US" sz="4400" dirty="0" smtClean="0"/>
              <a:t>.”</a:t>
            </a:r>
          </a:p>
          <a:p>
            <a:pPr marL="0" indent="0">
              <a:buNone/>
            </a:pPr>
            <a:endParaRPr lang="en-US" sz="4400" dirty="0"/>
          </a:p>
          <a:p>
            <a:pPr marL="0" indent="0">
              <a:buNone/>
            </a:pPr>
            <a:r>
              <a:rPr lang="en-US" sz="4400" dirty="0"/>
              <a:t>Jesus replied, “Go tell that fox, ‘I will keep on driving out demons and healing people today and tomorrow, and on the third day I will reach my goal.’”</a:t>
            </a:r>
          </a:p>
        </p:txBody>
      </p:sp>
    </p:spTree>
    <p:extLst>
      <p:ext uri="{BB962C8B-B14F-4D97-AF65-F5344CB8AC3E}">
        <p14:creationId xmlns:p14="http://schemas.microsoft.com/office/powerpoint/2010/main" val="10972963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543" y="576943"/>
            <a:ext cx="10472057" cy="5959247"/>
          </a:xfrm>
        </p:spPr>
        <p:txBody>
          <a:bodyPr>
            <a:normAutofit fontScale="92500" lnSpcReduction="10000"/>
          </a:bodyPr>
          <a:lstStyle/>
          <a:p>
            <a:pPr marL="0" indent="0" algn="ctr">
              <a:buNone/>
            </a:pPr>
            <a:r>
              <a:rPr lang="en-US" sz="4800" dirty="0" smtClean="0"/>
              <a:t>Matthew 12</a:t>
            </a:r>
          </a:p>
          <a:p>
            <a:pPr marL="0" indent="0" algn="ctr">
              <a:buNone/>
            </a:pPr>
            <a:endParaRPr lang="en-US" sz="4400" dirty="0"/>
          </a:p>
          <a:p>
            <a:pPr marL="0" indent="0">
              <a:buNone/>
            </a:pPr>
            <a:r>
              <a:rPr lang="en-US" sz="4400" dirty="0" smtClean="0"/>
              <a:t>Then </a:t>
            </a:r>
            <a:r>
              <a:rPr lang="en-US" sz="4400" dirty="0"/>
              <a:t>some of the Pharisees and teachers of the law said to him, “Teacher we want to see a sign from you</a:t>
            </a:r>
            <a:r>
              <a:rPr lang="en-US" sz="4400" dirty="0" smtClean="0"/>
              <a:t>.”</a:t>
            </a:r>
          </a:p>
          <a:p>
            <a:pPr marL="0" indent="0">
              <a:buNone/>
            </a:pPr>
            <a:endParaRPr lang="en-US" sz="4400" dirty="0"/>
          </a:p>
          <a:p>
            <a:pPr marL="0" indent="0">
              <a:buNone/>
            </a:pPr>
            <a:r>
              <a:rPr lang="en-US" sz="4400" dirty="0"/>
              <a:t>Jesus answered, “A wicked and adulterous generation asks for a sign! But none will be given it except the sign of the prophet Jonah</a:t>
            </a:r>
            <a:r>
              <a:rPr lang="en-US" sz="4400" dirty="0" smtClean="0"/>
              <a:t>....”</a:t>
            </a:r>
            <a:endParaRPr lang="en-US" sz="4400" dirty="0"/>
          </a:p>
        </p:txBody>
      </p:sp>
    </p:spTree>
    <p:extLst>
      <p:ext uri="{BB962C8B-B14F-4D97-AF65-F5344CB8AC3E}">
        <p14:creationId xmlns:p14="http://schemas.microsoft.com/office/powerpoint/2010/main" val="5525818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5543" y="1164771"/>
            <a:ext cx="10472057" cy="5371419"/>
          </a:xfrm>
        </p:spPr>
        <p:txBody>
          <a:bodyPr>
            <a:normAutofit/>
          </a:bodyPr>
          <a:lstStyle/>
          <a:p>
            <a:pPr marL="0" indent="0" algn="ctr">
              <a:buNone/>
            </a:pPr>
            <a:r>
              <a:rPr lang="en-US" sz="4400" dirty="0"/>
              <a:t>Luke </a:t>
            </a:r>
            <a:r>
              <a:rPr lang="en-US" sz="4400" dirty="0" smtClean="0"/>
              <a:t>15</a:t>
            </a:r>
          </a:p>
          <a:p>
            <a:pPr marL="0" indent="0" algn="ctr">
              <a:buNone/>
            </a:pPr>
            <a:endParaRPr lang="en-US" sz="4400" dirty="0"/>
          </a:p>
          <a:p>
            <a:pPr marL="0" indent="0" algn="ctr">
              <a:buNone/>
            </a:pPr>
            <a:r>
              <a:rPr lang="en-US" sz="4400" dirty="0"/>
              <a:t>lost coin</a:t>
            </a:r>
          </a:p>
          <a:p>
            <a:pPr marL="0" indent="0" algn="ctr">
              <a:buNone/>
            </a:pPr>
            <a:r>
              <a:rPr lang="en-US" sz="4400" dirty="0"/>
              <a:t>lost sheep</a:t>
            </a:r>
          </a:p>
          <a:p>
            <a:pPr marL="0" indent="0" algn="ctr">
              <a:buNone/>
            </a:pPr>
            <a:r>
              <a:rPr lang="en-US" sz="4400" dirty="0"/>
              <a:t>lost son</a:t>
            </a:r>
          </a:p>
        </p:txBody>
      </p:sp>
    </p:spTree>
    <p:extLst>
      <p:ext uri="{BB962C8B-B14F-4D97-AF65-F5344CB8AC3E}">
        <p14:creationId xmlns:p14="http://schemas.microsoft.com/office/powerpoint/2010/main" val="29849206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4114" y="631371"/>
            <a:ext cx="8490857" cy="5959247"/>
          </a:xfrm>
        </p:spPr>
        <p:txBody>
          <a:bodyPr>
            <a:normAutofit/>
          </a:bodyPr>
          <a:lstStyle/>
          <a:p>
            <a:pPr marL="0" indent="0" algn="ctr">
              <a:buNone/>
            </a:pPr>
            <a:r>
              <a:rPr lang="en-US" sz="4400" dirty="0"/>
              <a:t>Matthew </a:t>
            </a:r>
            <a:r>
              <a:rPr lang="en-US" sz="4400" dirty="0" smtClean="0"/>
              <a:t>10</a:t>
            </a:r>
          </a:p>
          <a:p>
            <a:pPr marL="0" indent="0">
              <a:buNone/>
            </a:pPr>
            <a:endParaRPr lang="en-US" sz="4400" dirty="0"/>
          </a:p>
          <a:p>
            <a:pPr marL="0" indent="0">
              <a:buNone/>
            </a:pPr>
            <a:r>
              <a:rPr lang="en-US" sz="4400" dirty="0" smtClean="0"/>
              <a:t>Whoever </a:t>
            </a:r>
            <a:r>
              <a:rPr lang="en-US" sz="4400" dirty="0"/>
              <a:t>finds their life will lose </a:t>
            </a:r>
            <a:r>
              <a:rPr lang="en-US" sz="4400" dirty="0" smtClean="0"/>
              <a:t>it, and </a:t>
            </a:r>
            <a:r>
              <a:rPr lang="en-US" sz="4400" dirty="0"/>
              <a:t>whoever loses their life </a:t>
            </a:r>
            <a:endParaRPr lang="en-US" sz="4400" dirty="0" smtClean="0"/>
          </a:p>
          <a:p>
            <a:pPr marL="0" indent="0">
              <a:buNone/>
            </a:pPr>
            <a:r>
              <a:rPr lang="en-US" sz="4400" dirty="0" smtClean="0"/>
              <a:t>for </a:t>
            </a:r>
            <a:r>
              <a:rPr lang="en-US" sz="4400" dirty="0"/>
              <a:t>my sake will find </a:t>
            </a:r>
            <a:r>
              <a:rPr lang="en-US" sz="4400" dirty="0" smtClean="0"/>
              <a:t>it.</a:t>
            </a:r>
            <a:endParaRPr lang="en-US" sz="4400" dirty="0"/>
          </a:p>
        </p:txBody>
      </p:sp>
    </p:spTree>
    <p:extLst>
      <p:ext uri="{BB962C8B-B14F-4D97-AF65-F5344CB8AC3E}">
        <p14:creationId xmlns:p14="http://schemas.microsoft.com/office/powerpoint/2010/main" val="4010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94114" y="1382486"/>
            <a:ext cx="8490857" cy="5208132"/>
          </a:xfrm>
        </p:spPr>
        <p:txBody>
          <a:bodyPr>
            <a:normAutofit/>
          </a:bodyPr>
          <a:lstStyle/>
          <a:p>
            <a:pPr marL="0" indent="0" algn="ctr">
              <a:buNone/>
            </a:pPr>
            <a:r>
              <a:rPr lang="en-US" sz="4400" dirty="0"/>
              <a:t>Luke </a:t>
            </a:r>
            <a:r>
              <a:rPr lang="en-US" sz="4400" dirty="0" smtClean="0"/>
              <a:t>16</a:t>
            </a:r>
          </a:p>
          <a:p>
            <a:pPr marL="0" indent="0" algn="ctr">
              <a:buNone/>
            </a:pPr>
            <a:endParaRPr lang="en-US" sz="4400" dirty="0"/>
          </a:p>
          <a:p>
            <a:pPr marL="0" indent="0">
              <a:buNone/>
            </a:pPr>
            <a:r>
              <a:rPr lang="en-US" sz="4400" dirty="0"/>
              <a:t>Rich Dude: “Send Lazarus to dip the tip of his finger in water</a:t>
            </a:r>
            <a:r>
              <a:rPr lang="en-US" sz="4400" dirty="0" smtClean="0"/>
              <a:t>....”</a:t>
            </a:r>
            <a:endParaRPr lang="en-US" sz="4400" dirty="0"/>
          </a:p>
        </p:txBody>
      </p:sp>
    </p:spTree>
    <p:extLst>
      <p:ext uri="{BB962C8B-B14F-4D97-AF65-F5344CB8AC3E}">
        <p14:creationId xmlns:p14="http://schemas.microsoft.com/office/powerpoint/2010/main" val="2477222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2" y="1116239"/>
            <a:ext cx="10515600" cy="4435475"/>
          </a:xfrm>
        </p:spPr>
        <p:txBody>
          <a:bodyPr>
            <a:noAutofit/>
          </a:bodyPr>
          <a:lstStyle/>
          <a:p>
            <a:pPr algn="ctr"/>
            <a:r>
              <a:rPr lang="en-US" sz="8000" dirty="0" smtClean="0"/>
              <a:t>You</a:t>
            </a:r>
            <a:endParaRPr lang="en-US" sz="8000" dirty="0"/>
          </a:p>
        </p:txBody>
      </p:sp>
    </p:spTree>
    <p:extLst>
      <p:ext uri="{BB962C8B-B14F-4D97-AF65-F5344CB8AC3E}">
        <p14:creationId xmlns:p14="http://schemas.microsoft.com/office/powerpoint/2010/main" val="7110145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576943"/>
            <a:ext cx="11027228" cy="5959247"/>
          </a:xfrm>
        </p:spPr>
        <p:txBody>
          <a:bodyPr>
            <a:normAutofit fontScale="92500" lnSpcReduction="10000"/>
          </a:bodyPr>
          <a:lstStyle/>
          <a:p>
            <a:pPr marL="0" indent="0" algn="ctr">
              <a:buNone/>
            </a:pPr>
            <a:r>
              <a:rPr lang="en-US" sz="4400" dirty="0"/>
              <a:t>John </a:t>
            </a:r>
            <a:r>
              <a:rPr lang="en-US" sz="4400" dirty="0" smtClean="0"/>
              <a:t>20</a:t>
            </a:r>
          </a:p>
          <a:p>
            <a:pPr marL="0" indent="0" algn="ctr">
              <a:buNone/>
            </a:pPr>
            <a:endParaRPr lang="en-US" sz="4400" dirty="0"/>
          </a:p>
          <a:p>
            <a:pPr marL="0" indent="0">
              <a:buNone/>
            </a:pPr>
            <a:r>
              <a:rPr lang="en-US" sz="4400" dirty="0"/>
              <a:t>Early on the first day of the week, while it was still dark, Mary Magdalene went to the tomb and saw that the stone had been removed from the entrance. So she came running to Simon Peter and the other disciple, the one Jesus loved, and said, “They have taken the Lord out of the tomb, and we don’t know where they have put him.” </a:t>
            </a:r>
          </a:p>
        </p:txBody>
      </p:sp>
    </p:spTree>
    <p:extLst>
      <p:ext uri="{BB962C8B-B14F-4D97-AF65-F5344CB8AC3E}">
        <p14:creationId xmlns:p14="http://schemas.microsoft.com/office/powerpoint/2010/main" val="665718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3771"/>
            <a:ext cx="10515600" cy="5393191"/>
          </a:xfrm>
        </p:spPr>
        <p:txBody>
          <a:bodyPr>
            <a:normAutofit/>
          </a:bodyPr>
          <a:lstStyle/>
          <a:p>
            <a:pPr marL="0" indent="0" algn="ctr">
              <a:buNone/>
            </a:pPr>
            <a:r>
              <a:rPr lang="en-US" sz="4400" dirty="0" smtClean="0"/>
              <a:t>In the beginning God created </a:t>
            </a:r>
          </a:p>
          <a:p>
            <a:pPr marL="0" indent="0" algn="ctr">
              <a:buNone/>
            </a:pPr>
            <a:r>
              <a:rPr lang="en-US" sz="4400" dirty="0" smtClean="0"/>
              <a:t>the heavens and the earth. </a:t>
            </a:r>
          </a:p>
          <a:p>
            <a:pPr marL="0" indent="0" algn="ctr">
              <a:buNone/>
            </a:pPr>
            <a:r>
              <a:rPr lang="en-US" sz="4400" dirty="0" smtClean="0"/>
              <a:t>Now the earth was formless and empty,</a:t>
            </a:r>
          </a:p>
          <a:p>
            <a:pPr marL="0" indent="0" algn="ctr">
              <a:buNone/>
            </a:pPr>
            <a:r>
              <a:rPr lang="en-US" sz="4400" dirty="0" smtClean="0"/>
              <a:t>darkness was over the surface </a:t>
            </a:r>
          </a:p>
          <a:p>
            <a:pPr marL="0" indent="0" algn="ctr">
              <a:buNone/>
            </a:pPr>
            <a:r>
              <a:rPr lang="en-US" sz="4400" dirty="0" smtClean="0"/>
              <a:t>of the deep, and the Spirit of God </a:t>
            </a:r>
          </a:p>
          <a:p>
            <a:pPr marL="0" indent="0" algn="ctr">
              <a:buNone/>
            </a:pPr>
            <a:r>
              <a:rPr lang="en-US" sz="4400" dirty="0" smtClean="0"/>
              <a:t>was hovering over the waters. </a:t>
            </a:r>
          </a:p>
          <a:p>
            <a:pPr marL="0" indent="0" algn="ctr">
              <a:buNone/>
            </a:pPr>
            <a:r>
              <a:rPr lang="en-US" sz="4400" dirty="0" smtClean="0"/>
              <a:t>And God said….</a:t>
            </a:r>
            <a:endParaRPr lang="en-US" sz="4400" dirty="0"/>
          </a:p>
        </p:txBody>
      </p:sp>
    </p:spTree>
    <p:extLst>
      <p:ext uri="{BB962C8B-B14F-4D97-AF65-F5344CB8AC3E}">
        <p14:creationId xmlns:p14="http://schemas.microsoft.com/office/powerpoint/2010/main" val="29704844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685800"/>
            <a:ext cx="11027228" cy="5850390"/>
          </a:xfrm>
        </p:spPr>
        <p:txBody>
          <a:bodyPr>
            <a:normAutofit fontScale="92500" lnSpcReduction="20000"/>
          </a:bodyPr>
          <a:lstStyle/>
          <a:p>
            <a:pPr marL="0" indent="0">
              <a:buNone/>
            </a:pPr>
            <a:r>
              <a:rPr lang="en-US" sz="4400" dirty="0"/>
              <a:t>So Peter and the other disciple started for the tomb. Both were running, but the other disciple outran Peter and reached the tomb first. He bent over and looked in at the strips of linen lying there but did not go in. Then Simon Peter came along behind him and went straight into the tomb. He saw the strips of linen lying there, as well as the cloth that had been wrapped around Jesus’ head. The cloth was still lying in its place, separate from the linen. Finally the other disciple, who had reached the tomb first, also went inside. He saw and believed. </a:t>
            </a:r>
          </a:p>
        </p:txBody>
      </p:sp>
    </p:spTree>
    <p:extLst>
      <p:ext uri="{BB962C8B-B14F-4D97-AF65-F5344CB8AC3E}">
        <p14:creationId xmlns:p14="http://schemas.microsoft.com/office/powerpoint/2010/main" val="3037115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685800"/>
            <a:ext cx="11027228" cy="5850390"/>
          </a:xfrm>
        </p:spPr>
        <p:txBody>
          <a:bodyPr>
            <a:normAutofit fontScale="92500" lnSpcReduction="20000"/>
          </a:bodyPr>
          <a:lstStyle/>
          <a:p>
            <a:pPr marL="0" indent="0" algn="ctr">
              <a:buNone/>
            </a:pPr>
            <a:r>
              <a:rPr lang="en-US" sz="4400" dirty="0"/>
              <a:t>And then later</a:t>
            </a:r>
            <a:r>
              <a:rPr lang="en-US" sz="4400" dirty="0" smtClean="0"/>
              <a:t>...</a:t>
            </a:r>
          </a:p>
          <a:p>
            <a:pPr marL="0" indent="0" algn="ctr">
              <a:buNone/>
            </a:pPr>
            <a:endParaRPr lang="en-US" sz="4400" dirty="0"/>
          </a:p>
          <a:p>
            <a:pPr marL="0" indent="0">
              <a:buNone/>
            </a:pPr>
            <a:r>
              <a:rPr lang="en-US" sz="4400" dirty="0"/>
              <a:t>Jesus said to </a:t>
            </a:r>
            <a:r>
              <a:rPr lang="en-US" sz="4400" dirty="0" smtClean="0"/>
              <a:t>Peter, </a:t>
            </a:r>
            <a:r>
              <a:rPr lang="en-US" sz="4400" dirty="0"/>
              <a:t>“Feed my sheep</a:t>
            </a:r>
            <a:r>
              <a:rPr lang="en-US" sz="4400" dirty="0" smtClean="0"/>
              <a:t>....”</a:t>
            </a:r>
          </a:p>
          <a:p>
            <a:pPr marL="0" indent="0">
              <a:buNone/>
            </a:pPr>
            <a:endParaRPr lang="en-US" sz="4400" dirty="0"/>
          </a:p>
          <a:p>
            <a:pPr marL="0" indent="0">
              <a:buNone/>
            </a:pPr>
            <a:r>
              <a:rPr lang="en-US" sz="4400" dirty="0"/>
              <a:t>And then later Peter turned and saw that the disciple whom Jesus loved was following them. When Peter saw him, he asked, “Lord, what about him</a:t>
            </a:r>
            <a:r>
              <a:rPr lang="en-US" sz="4400" dirty="0" smtClean="0"/>
              <a:t>?”</a:t>
            </a:r>
          </a:p>
          <a:p>
            <a:pPr marL="0" indent="0">
              <a:buNone/>
            </a:pPr>
            <a:endParaRPr lang="en-US" sz="4400" dirty="0"/>
          </a:p>
          <a:p>
            <a:pPr marL="0" indent="0">
              <a:buNone/>
            </a:pPr>
            <a:r>
              <a:rPr lang="en-US" sz="4400" dirty="0"/>
              <a:t>Jesus answered, “If I want him to remain alive until I return, what is that to you</a:t>
            </a:r>
            <a:r>
              <a:rPr lang="en-US" sz="4400" dirty="0" smtClean="0"/>
              <a:t>?”</a:t>
            </a:r>
            <a:endParaRPr lang="en-US" sz="4400" dirty="0"/>
          </a:p>
        </p:txBody>
      </p:sp>
    </p:spTree>
    <p:extLst>
      <p:ext uri="{BB962C8B-B14F-4D97-AF65-F5344CB8AC3E}">
        <p14:creationId xmlns:p14="http://schemas.microsoft.com/office/powerpoint/2010/main" val="5467103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685800"/>
            <a:ext cx="11027228" cy="5850390"/>
          </a:xfrm>
        </p:spPr>
        <p:txBody>
          <a:bodyPr>
            <a:normAutofit/>
          </a:bodyPr>
          <a:lstStyle/>
          <a:p>
            <a:pPr marL="0" indent="0">
              <a:buNone/>
            </a:pPr>
            <a:r>
              <a:rPr lang="en-US" sz="4400" dirty="0"/>
              <a:t>Peter took him aside and began to rebuke him. “Never, Lord!” he said. “This shall never happen to you</a:t>
            </a:r>
            <a:r>
              <a:rPr lang="en-US" sz="4400" dirty="0" smtClean="0"/>
              <a:t>!”</a:t>
            </a:r>
          </a:p>
          <a:p>
            <a:pPr marL="0" indent="0">
              <a:buNone/>
            </a:pPr>
            <a:endParaRPr lang="en-US" sz="4400" dirty="0"/>
          </a:p>
          <a:p>
            <a:pPr marL="0" indent="0">
              <a:buNone/>
            </a:pPr>
            <a:r>
              <a:rPr lang="en-US" sz="4400" dirty="0"/>
              <a:t>Jesus turned and said to Peter, “Get behind me, Satan! You are a stumbling block to me; you do not have in mind the concerns of God, but merely human concerns.”</a:t>
            </a:r>
          </a:p>
        </p:txBody>
      </p:sp>
    </p:spTree>
    <p:extLst>
      <p:ext uri="{BB962C8B-B14F-4D97-AF65-F5344CB8AC3E}">
        <p14:creationId xmlns:p14="http://schemas.microsoft.com/office/powerpoint/2010/main" val="14850639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1153886"/>
            <a:ext cx="11027228" cy="5382304"/>
          </a:xfrm>
        </p:spPr>
        <p:txBody>
          <a:bodyPr>
            <a:normAutofit/>
          </a:bodyPr>
          <a:lstStyle/>
          <a:p>
            <a:pPr marL="0" indent="0" algn="ctr">
              <a:buNone/>
            </a:pPr>
            <a:r>
              <a:rPr lang="en-US" sz="4400" dirty="0"/>
              <a:t>Imagine two columns</a:t>
            </a:r>
            <a:r>
              <a:rPr lang="en-US" sz="4400" dirty="0" smtClean="0"/>
              <a:t>...</a:t>
            </a:r>
          </a:p>
          <a:p>
            <a:pPr marL="0" indent="0" algn="ctr">
              <a:buNone/>
            </a:pPr>
            <a:endParaRPr lang="en-US" sz="4400" dirty="0"/>
          </a:p>
          <a:p>
            <a:pPr marL="3200400" lvl="7" indent="0">
              <a:buNone/>
            </a:pPr>
            <a:r>
              <a:rPr lang="en-US" sz="4400" dirty="0"/>
              <a:t>good      I    bad</a:t>
            </a:r>
          </a:p>
          <a:p>
            <a:pPr marL="3200400" lvl="7" indent="0">
              <a:buNone/>
            </a:pPr>
            <a:r>
              <a:rPr lang="en-US" sz="4400" dirty="0"/>
              <a:t>right       I    wrong</a:t>
            </a:r>
          </a:p>
          <a:p>
            <a:pPr marL="3200400" lvl="7" indent="0">
              <a:buNone/>
            </a:pPr>
            <a:r>
              <a:rPr lang="en-US" sz="4400" dirty="0"/>
              <a:t>success I    failure</a:t>
            </a:r>
          </a:p>
          <a:p>
            <a:pPr marL="3200400" lvl="7" indent="0">
              <a:buNone/>
            </a:pPr>
            <a:r>
              <a:rPr lang="en-US" sz="4400" dirty="0"/>
              <a:t>won       </a:t>
            </a:r>
            <a:r>
              <a:rPr lang="en-US" sz="4400" dirty="0" smtClean="0"/>
              <a:t>I</a:t>
            </a:r>
            <a:r>
              <a:rPr lang="en-US" sz="4400" dirty="0"/>
              <a:t>    lost</a:t>
            </a:r>
          </a:p>
        </p:txBody>
      </p:sp>
    </p:spTree>
    <p:extLst>
      <p:ext uri="{BB962C8B-B14F-4D97-AF65-F5344CB8AC3E}">
        <p14:creationId xmlns:p14="http://schemas.microsoft.com/office/powerpoint/2010/main" val="13727185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1959429"/>
            <a:ext cx="11027228" cy="4576761"/>
          </a:xfrm>
        </p:spPr>
        <p:txBody>
          <a:bodyPr>
            <a:normAutofit/>
          </a:bodyPr>
          <a:lstStyle/>
          <a:p>
            <a:pPr marL="0" indent="0" algn="ctr">
              <a:buNone/>
            </a:pPr>
            <a:r>
              <a:rPr lang="en-US" sz="4400" dirty="0" err="1" smtClean="0"/>
              <a:t>eucharist</a:t>
            </a:r>
            <a:endParaRPr lang="en-US" sz="4400" dirty="0"/>
          </a:p>
          <a:p>
            <a:pPr marL="0" indent="0" algn="ctr">
              <a:buNone/>
            </a:pPr>
            <a:r>
              <a:rPr lang="en-US" sz="4400" i="1" dirty="0" err="1" smtClean="0"/>
              <a:t>eu</a:t>
            </a:r>
            <a:r>
              <a:rPr lang="en-US" sz="4400" dirty="0" smtClean="0"/>
              <a:t>—good</a:t>
            </a:r>
            <a:endParaRPr lang="en-US" sz="4400" dirty="0"/>
          </a:p>
          <a:p>
            <a:pPr marL="0" indent="0" algn="ctr">
              <a:buNone/>
            </a:pPr>
            <a:r>
              <a:rPr lang="en-US" sz="4400" i="1" dirty="0" err="1" smtClean="0"/>
              <a:t>charis</a:t>
            </a:r>
            <a:r>
              <a:rPr lang="en-US" sz="4400" dirty="0" smtClean="0"/>
              <a:t>—grace</a:t>
            </a:r>
            <a:r>
              <a:rPr lang="en-US" sz="4400" dirty="0"/>
              <a:t>, gift</a:t>
            </a:r>
          </a:p>
        </p:txBody>
      </p:sp>
    </p:spTree>
    <p:extLst>
      <p:ext uri="{BB962C8B-B14F-4D97-AF65-F5344CB8AC3E}">
        <p14:creationId xmlns:p14="http://schemas.microsoft.com/office/powerpoint/2010/main" val="42248786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1" y="1654629"/>
            <a:ext cx="11027228" cy="4881561"/>
          </a:xfrm>
        </p:spPr>
        <p:txBody>
          <a:bodyPr>
            <a:normAutofit/>
          </a:bodyPr>
          <a:lstStyle/>
          <a:p>
            <a:pPr marL="0" indent="0" algn="ctr">
              <a:buNone/>
            </a:pPr>
            <a:r>
              <a:rPr lang="en-US" sz="4400" dirty="0"/>
              <a:t>You</a:t>
            </a:r>
          </a:p>
          <a:p>
            <a:pPr marL="0" indent="0" algn="ctr">
              <a:buNone/>
            </a:pPr>
            <a:r>
              <a:rPr lang="en-US" sz="4400" b="1" dirty="0"/>
              <a:t>throw yourself into it</a:t>
            </a:r>
            <a:endParaRPr lang="en-US" sz="4400" dirty="0"/>
          </a:p>
          <a:p>
            <a:pPr marL="0" indent="0" algn="ctr">
              <a:buNone/>
            </a:pPr>
            <a:r>
              <a:rPr lang="en-US" sz="4400" dirty="0"/>
              <a:t>and</a:t>
            </a:r>
          </a:p>
          <a:p>
            <a:pPr marL="0" indent="0" algn="ctr">
              <a:buNone/>
            </a:pPr>
            <a:r>
              <a:rPr lang="en-US" sz="4400" b="1" dirty="0"/>
              <a:t>surrender the outcomes</a:t>
            </a:r>
            <a:endParaRPr lang="en-US" sz="4400" dirty="0"/>
          </a:p>
          <a:p>
            <a:pPr marL="0" indent="0" algn="ctr">
              <a:buNone/>
            </a:pPr>
            <a:r>
              <a:rPr lang="en-US" sz="4400" dirty="0"/>
              <a:t>at the same time.</a:t>
            </a:r>
          </a:p>
        </p:txBody>
      </p:sp>
    </p:spTree>
    <p:extLst>
      <p:ext uri="{BB962C8B-B14F-4D97-AF65-F5344CB8AC3E}">
        <p14:creationId xmlns:p14="http://schemas.microsoft.com/office/powerpoint/2010/main" val="3314412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351225" y="2057445"/>
            <a:ext cx="7489551" cy="2343206"/>
          </a:xfrm>
          <a:prstGeom prst="rect">
            <a:avLst/>
          </a:prstGeom>
        </p:spPr>
        <p:txBody>
          <a:bodyPr wrap="none">
            <a:spAutoFit/>
          </a:bodyPr>
          <a:lstStyle/>
          <a:p>
            <a:pPr marL="0" indent="0" algn="ctr">
              <a:buNone/>
            </a:pPr>
            <a:r>
              <a:rPr lang="en-US" sz="4800" dirty="0"/>
              <a:t>Copyright © 2014 </a:t>
            </a:r>
            <a:r>
              <a:rPr lang="en-US" sz="4800" dirty="0" smtClean="0"/>
              <a:t>Rob Bell</a:t>
            </a:r>
          </a:p>
          <a:p>
            <a:pPr marL="0" indent="0" algn="ctr">
              <a:buNone/>
            </a:pPr>
            <a:endParaRPr lang="en-US" sz="4800" dirty="0"/>
          </a:p>
          <a:p>
            <a:pPr marL="0" indent="0" algn="ctr">
              <a:buNone/>
            </a:pPr>
            <a:r>
              <a:rPr lang="en-US" sz="4800" dirty="0"/>
              <a:t>r</a:t>
            </a:r>
            <a:r>
              <a:rPr lang="en-US" sz="4800" dirty="0" smtClean="0"/>
              <a:t>obbell.com</a:t>
            </a:r>
            <a:endParaRPr lang="en-US" sz="4800" dirty="0"/>
          </a:p>
        </p:txBody>
      </p:sp>
    </p:spTree>
    <p:extLst>
      <p:ext uri="{BB962C8B-B14F-4D97-AF65-F5344CB8AC3E}">
        <p14:creationId xmlns:p14="http://schemas.microsoft.com/office/powerpoint/2010/main" val="333123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2" y="1116239"/>
            <a:ext cx="10515600" cy="4435475"/>
          </a:xfrm>
        </p:spPr>
        <p:txBody>
          <a:bodyPr>
            <a:noAutofit/>
          </a:bodyPr>
          <a:lstStyle/>
          <a:p>
            <a:pPr algn="ctr"/>
            <a:r>
              <a:rPr lang="en-US" sz="8000" dirty="0" smtClean="0"/>
              <a:t>Creator</a:t>
            </a:r>
            <a:br>
              <a:rPr lang="en-US" sz="8000" dirty="0" smtClean="0"/>
            </a:br>
            <a:r>
              <a:rPr lang="en-US" sz="8000" dirty="0" smtClean="0"/>
              <a:t>Spirit</a:t>
            </a:r>
            <a:br>
              <a:rPr lang="en-US" sz="8000" dirty="0" smtClean="0"/>
            </a:br>
            <a:r>
              <a:rPr lang="en-US" sz="8000" dirty="0" smtClean="0"/>
              <a:t>Word</a:t>
            </a:r>
            <a:endParaRPr lang="en-US" sz="8000" dirty="0"/>
          </a:p>
        </p:txBody>
      </p:sp>
    </p:spTree>
    <p:extLst>
      <p:ext uri="{BB962C8B-B14F-4D97-AF65-F5344CB8AC3E}">
        <p14:creationId xmlns:p14="http://schemas.microsoft.com/office/powerpoint/2010/main" val="1684475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8657"/>
            <a:ext cx="10515600" cy="3858305"/>
          </a:xfrm>
        </p:spPr>
        <p:txBody>
          <a:bodyPr>
            <a:normAutofit/>
          </a:bodyPr>
          <a:lstStyle/>
          <a:p>
            <a:pPr marL="0" indent="0" algn="ctr">
              <a:buNone/>
            </a:pPr>
            <a:r>
              <a:rPr lang="en-US" sz="4400" dirty="0" smtClean="0"/>
              <a:t>There were a lot of creation stories </a:t>
            </a:r>
          </a:p>
          <a:p>
            <a:pPr marL="0" indent="0" algn="ctr">
              <a:buNone/>
            </a:pPr>
            <a:r>
              <a:rPr lang="en-US" sz="4400" dirty="0" smtClean="0"/>
              <a:t>in the ancient world….</a:t>
            </a:r>
            <a:endParaRPr lang="en-US" sz="4400" dirty="0"/>
          </a:p>
        </p:txBody>
      </p:sp>
    </p:spTree>
    <p:extLst>
      <p:ext uri="{BB962C8B-B14F-4D97-AF65-F5344CB8AC3E}">
        <p14:creationId xmlns:p14="http://schemas.microsoft.com/office/powerpoint/2010/main" val="1502897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1886" y="1077686"/>
            <a:ext cx="11430000" cy="5099276"/>
          </a:xfrm>
        </p:spPr>
        <p:txBody>
          <a:bodyPr>
            <a:normAutofit/>
          </a:bodyPr>
          <a:lstStyle/>
          <a:p>
            <a:pPr marL="0" indent="0" algn="ctr">
              <a:buNone/>
            </a:pPr>
            <a:r>
              <a:rPr lang="en-US" sz="4400" dirty="0" err="1"/>
              <a:t>Enuma</a:t>
            </a:r>
            <a:r>
              <a:rPr lang="en-US" sz="4400" dirty="0"/>
              <a:t> </a:t>
            </a:r>
            <a:r>
              <a:rPr lang="en-US" sz="4400" dirty="0" err="1"/>
              <a:t>Elish</a:t>
            </a:r>
            <a:r>
              <a:rPr lang="en-US" sz="4400" dirty="0"/>
              <a:t>, Tablet </a:t>
            </a:r>
            <a:r>
              <a:rPr lang="en-US" sz="4400" dirty="0" smtClean="0"/>
              <a:t>IV</a:t>
            </a:r>
          </a:p>
          <a:p>
            <a:pPr marL="0" indent="0" algn="ctr">
              <a:buNone/>
            </a:pPr>
            <a:endParaRPr lang="en-US" sz="4400" dirty="0"/>
          </a:p>
          <a:p>
            <a:pPr marL="0" indent="0">
              <a:buNone/>
            </a:pPr>
            <a:r>
              <a:rPr lang="en-US" sz="4000" dirty="0"/>
              <a:t>Then the lord paused to view her dead body,</a:t>
            </a:r>
          </a:p>
          <a:p>
            <a:pPr marL="0" indent="0">
              <a:buNone/>
            </a:pPr>
            <a:r>
              <a:rPr lang="en-US" sz="4000" dirty="0"/>
              <a:t>that he might divide the form and do artful works.</a:t>
            </a:r>
          </a:p>
          <a:p>
            <a:pPr marL="0" indent="0">
              <a:buNone/>
            </a:pPr>
            <a:r>
              <a:rPr lang="en-US" sz="4000" dirty="0"/>
              <a:t>He split her like a shellfish into two parts:</a:t>
            </a:r>
          </a:p>
          <a:p>
            <a:pPr marL="0" indent="0">
              <a:buNone/>
            </a:pPr>
            <a:r>
              <a:rPr lang="en-US" sz="4000" dirty="0"/>
              <a:t>Half of her he set up as a covering for heaven...</a:t>
            </a:r>
          </a:p>
        </p:txBody>
      </p:sp>
    </p:spTree>
    <p:extLst>
      <p:ext uri="{BB962C8B-B14F-4D97-AF65-F5344CB8AC3E}">
        <p14:creationId xmlns:p14="http://schemas.microsoft.com/office/powerpoint/2010/main" val="3869347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399" y="1371601"/>
            <a:ext cx="11179629" cy="4805362"/>
          </a:xfrm>
        </p:spPr>
        <p:txBody>
          <a:bodyPr>
            <a:normAutofit/>
          </a:bodyPr>
          <a:lstStyle/>
          <a:p>
            <a:pPr marL="0" indent="0" algn="ctr">
              <a:buNone/>
            </a:pPr>
            <a:r>
              <a:rPr lang="en-US" sz="4400" dirty="0"/>
              <a:t>The </a:t>
            </a:r>
            <a:r>
              <a:rPr lang="en-US" sz="4400" dirty="0" err="1"/>
              <a:t>Enuma</a:t>
            </a:r>
            <a:r>
              <a:rPr lang="en-US" sz="4400" dirty="0"/>
              <a:t> </a:t>
            </a:r>
            <a:r>
              <a:rPr lang="en-US" sz="4400" dirty="0" err="1"/>
              <a:t>Elish</a:t>
            </a:r>
            <a:r>
              <a:rPr lang="en-US" sz="4400" dirty="0"/>
              <a:t> was </a:t>
            </a:r>
            <a:endParaRPr lang="en-US" sz="4400" dirty="0" smtClean="0"/>
          </a:p>
          <a:p>
            <a:pPr marL="0" indent="0" algn="ctr">
              <a:buNone/>
            </a:pPr>
            <a:r>
              <a:rPr lang="en-US" sz="4400" dirty="0" smtClean="0"/>
              <a:t>a </a:t>
            </a:r>
            <a:r>
              <a:rPr lang="en-US" sz="4400" dirty="0"/>
              <a:t>Babylonian creation story</a:t>
            </a:r>
            <a:r>
              <a:rPr lang="en-US" sz="4400" dirty="0" smtClean="0"/>
              <a:t>.</a:t>
            </a:r>
          </a:p>
          <a:p>
            <a:pPr marL="0" indent="0" algn="ctr">
              <a:buNone/>
            </a:pPr>
            <a:endParaRPr lang="en-US" sz="4400" dirty="0"/>
          </a:p>
          <a:p>
            <a:pPr marL="0" indent="0" algn="ctr">
              <a:buNone/>
            </a:pPr>
            <a:r>
              <a:rPr lang="en-US" sz="4400" dirty="0"/>
              <a:t>And when was the book </a:t>
            </a:r>
            <a:endParaRPr lang="en-US" sz="4400" dirty="0" smtClean="0"/>
          </a:p>
          <a:p>
            <a:pPr marL="0" indent="0" algn="ctr">
              <a:buNone/>
            </a:pPr>
            <a:r>
              <a:rPr lang="en-US" sz="4400" dirty="0" smtClean="0"/>
              <a:t>of </a:t>
            </a:r>
            <a:r>
              <a:rPr lang="en-US" sz="4400" dirty="0"/>
              <a:t>Genesis compiled?</a:t>
            </a:r>
          </a:p>
        </p:txBody>
      </p:sp>
    </p:spTree>
    <p:extLst>
      <p:ext uri="{BB962C8B-B14F-4D97-AF65-F5344CB8AC3E}">
        <p14:creationId xmlns:p14="http://schemas.microsoft.com/office/powerpoint/2010/main" val="1169390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318657"/>
            <a:ext cx="10515600" cy="3858305"/>
          </a:xfrm>
        </p:spPr>
        <p:txBody>
          <a:bodyPr>
            <a:normAutofit/>
          </a:bodyPr>
          <a:lstStyle/>
          <a:p>
            <a:pPr marL="0" indent="0" algn="ctr">
              <a:buNone/>
            </a:pPr>
            <a:r>
              <a:rPr lang="en-US" sz="4400" dirty="0"/>
              <a:t>Violence and destruction </a:t>
            </a:r>
          </a:p>
          <a:p>
            <a:pPr marL="0" indent="0" algn="ctr">
              <a:buNone/>
            </a:pPr>
            <a:r>
              <a:rPr lang="en-US" sz="4400" dirty="0"/>
              <a:t>or </a:t>
            </a:r>
          </a:p>
          <a:p>
            <a:pPr marL="0" indent="0" algn="ctr">
              <a:buNone/>
            </a:pPr>
            <a:r>
              <a:rPr lang="en-US" sz="4400" dirty="0"/>
              <a:t>overflowing joy and creativity?</a:t>
            </a:r>
          </a:p>
        </p:txBody>
      </p:sp>
    </p:spTree>
    <p:extLst>
      <p:ext uri="{BB962C8B-B14F-4D97-AF65-F5344CB8AC3E}">
        <p14:creationId xmlns:p14="http://schemas.microsoft.com/office/powerpoint/2010/main" val="3601485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2512" y="751114"/>
            <a:ext cx="11179629" cy="5410199"/>
          </a:xfrm>
        </p:spPr>
        <p:txBody>
          <a:bodyPr>
            <a:normAutofit/>
          </a:bodyPr>
          <a:lstStyle/>
          <a:p>
            <a:pPr marL="2743200" lvl="6" indent="0">
              <a:lnSpc>
                <a:spcPct val="150000"/>
              </a:lnSpc>
              <a:buNone/>
            </a:pPr>
            <a:r>
              <a:rPr lang="en-US" sz="4400" dirty="0"/>
              <a:t>the drive to </a:t>
            </a:r>
            <a:r>
              <a:rPr lang="en-US" sz="4400" dirty="0" smtClean="0"/>
              <a:t>self-transcend</a:t>
            </a:r>
            <a:endParaRPr lang="en-US" sz="4400" dirty="0"/>
          </a:p>
          <a:p>
            <a:pPr marL="2743200" lvl="6" indent="0">
              <a:lnSpc>
                <a:spcPct val="150000"/>
              </a:lnSpc>
              <a:buNone/>
            </a:pPr>
            <a:r>
              <a:rPr lang="en-US" sz="4400" dirty="0"/>
              <a:t>the Spirit that hovers</a:t>
            </a:r>
          </a:p>
          <a:p>
            <a:pPr marL="2743200" lvl="6" indent="0">
              <a:lnSpc>
                <a:spcPct val="150000"/>
              </a:lnSpc>
              <a:buNone/>
            </a:pPr>
            <a:r>
              <a:rPr lang="en-US" sz="4400" dirty="0" smtClean="0"/>
              <a:t>the </a:t>
            </a:r>
            <a:r>
              <a:rPr lang="en-US" sz="4400" dirty="0"/>
              <a:t>point of beauty</a:t>
            </a:r>
          </a:p>
          <a:p>
            <a:pPr marL="2743200" lvl="6" indent="0">
              <a:lnSpc>
                <a:spcPct val="150000"/>
              </a:lnSpc>
              <a:buNone/>
            </a:pPr>
            <a:r>
              <a:rPr lang="en-US" sz="4400" dirty="0" smtClean="0"/>
              <a:t>the </a:t>
            </a:r>
            <a:r>
              <a:rPr lang="en-US" sz="4400" dirty="0"/>
              <a:t>engine of joy</a:t>
            </a:r>
          </a:p>
          <a:p>
            <a:pPr marL="2743200" lvl="6" indent="0">
              <a:lnSpc>
                <a:spcPct val="150000"/>
              </a:lnSpc>
              <a:buNone/>
            </a:pPr>
            <a:r>
              <a:rPr lang="en-US" sz="4400" dirty="0" smtClean="0"/>
              <a:t>the </a:t>
            </a:r>
            <a:r>
              <a:rPr lang="en-US" sz="4400" dirty="0"/>
              <a:t>community of love</a:t>
            </a:r>
          </a:p>
        </p:txBody>
      </p:sp>
    </p:spTree>
    <p:extLst>
      <p:ext uri="{BB962C8B-B14F-4D97-AF65-F5344CB8AC3E}">
        <p14:creationId xmlns:p14="http://schemas.microsoft.com/office/powerpoint/2010/main" val="71360766"/>
      </p:ext>
    </p:extLst>
  </p:cSld>
  <p:clrMapOvr>
    <a:masterClrMapping/>
  </p:clrMapOvr>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980</Words>
  <Application>Microsoft Office PowerPoint</Application>
  <PresentationFormat>Widescreen</PresentationFormat>
  <Paragraphs>123</Paragraphs>
  <Slides>36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36</vt:i4>
      </vt:variant>
    </vt:vector>
  </HeadingPairs>
  <TitlesOfParts>
    <vt:vector size="38" baseType="lpstr">
      <vt:lpstr>Arial</vt:lpstr>
      <vt:lpstr>Office Theme</vt:lpstr>
      <vt:lpstr>CONSPIRE 2014</vt:lpstr>
      <vt:lpstr>God Jesus You</vt:lpstr>
      <vt:lpstr>PowerPoint Presentation</vt:lpstr>
      <vt:lpstr>Creator Spirit Word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 Jesus 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You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CONSPIRE 2014</dc:title>
  <dc:creator>Joelle Chase</dc:creator>
  <cp:lastModifiedBy>Morgan Overton</cp:lastModifiedBy>
  <cp:revision>9</cp:revision>
  <dcterms:created xsi:type="dcterms:W3CDTF">2014-08-19T17:40:48Z</dcterms:created>
  <dcterms:modified xsi:type="dcterms:W3CDTF">2015-11-02T15:35:44Z</dcterms:modified>
</cp:coreProperties>
</file>